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75" r:id="rId2"/>
    <p:sldId id="299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8" r:id="rId27"/>
    <p:sldId id="357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10" autoAdjust="0"/>
    <p:restoredTop sz="76671" autoAdjust="0"/>
  </p:normalViewPr>
  <p:slideViewPr>
    <p:cSldViewPr>
      <p:cViewPr varScale="1">
        <p:scale>
          <a:sx n="83" d="100"/>
          <a:sy n="83" d="100"/>
        </p:scale>
        <p:origin x="-504" y="-84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natural monopoly, the average total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curve is still falling when it crosses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curve (point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If only one firm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producing electric power in the market,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produces where the average cost curve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intersects the demand curve, average total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cost will equal $0.04 per kilowatt-hour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electricity produced. If the market is divided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two firms, each producing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billion kilowatt-hours, the average cost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producing electricity rises to $0.06 per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kilowatt-hour (point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In this case, if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 expands production, it can move down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total cost curve, lower its price,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drive the other firm out of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Warner Cable faces a downward-sloping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curve for subscriptions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cable. To sell more subscriptions,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cut the price. When this happens,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gains revenue from selling more subscriptions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loses revenue from selling at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price the subscriptions that it could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sold at a higher price. The firm’s marginal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 is the change in revenue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selling another subscription. We can calculate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 revenue by subtracting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revenue lost as a result of a price cut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revenue gained. The table shows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Warner’s marginal revenue is 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the price for every subscription sold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first subscription. Therefore, Time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Warner’s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 revenue curve will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demand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8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(a) shows that to maximize profit, Time Warner should sell subscriptions up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point where the marginal revenue from selling the last subscription equals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marginal cost (point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In this case, both the marginal revenue from selling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sixth subscription and the marginal cost are $27. Time Warner maximizes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 by selling 6 subscriptions per month and charging a price of $42 (point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(b), the green rectangle represents Time Warner’s profit. The rectangle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height equal to $12, which is the price of $42 minus the average total cost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$30, and a base equal to the quantity of 6 cable subscriptions. Time Warner’s profit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equals +12 * 6 = +72.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5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(a), the market for smartphones is perfectly competitive, and price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are determined by the intersection of the demand and supply curves.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(b), the perfectly competitive smartphone market becomes a monopoly.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result: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industry supply curve becomes the monopolist’s marginal cost curve.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monopolist reduces output to where marginal revenue equals marginal cost,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monopolist raises the price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3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monopoly charges a higher price,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produces a smaller quantity,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M, than a perfectly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competitive industry, which charges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and produces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The higher price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reduces consumer surplus by the area equal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rectangle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triangle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reduction in consumer surplus is captured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monopoly as producer surplus,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some becomes deadweight loss,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area equal to triangles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7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figure shows the result of all the firms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perfectly competitive industry merging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form a monopoly. If the merger does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affect costs, the result is the same as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15.5 on page 491: Price rises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M, quantity falls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M, consumer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surplus declines, and a loss of economic efficiency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results. If, however, the monopoly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lower costs than the perfectly competitive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firms, as shown by the marginal cost curve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shifting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merger, it is possible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price of the good will actually decline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to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that output will increase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to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following the merger.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natural monopoly that is not subject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 regulation will charge a price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and produce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If government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regulators want to achieve economic efficiency,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set the regulated price equal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E, and the monopoly will produce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is below average total cost,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monopoly will suffer a loss, shown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red rectangle. Because the monopoly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not continue to produce in the long run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it suffers a loss, government regulators set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price equal to average total cost, which is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in the figure. The resulting production,</a:t>
            </a:r>
          </a:p>
          <a:p>
            <a:r>
              <a:rPr lang="en-US" sz="1200" b="0" i="1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R, will be below the efficient level.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9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7919232"/>
              </p:ext>
            </p:extLst>
          </p:nvPr>
        </p:nvGraphicFramePr>
        <p:xfrm>
          <a:off x="463550" y="2895600"/>
          <a:ext cx="3269664" cy="2867608"/>
        </p:xfrm>
        <a:graphic>
          <a:graphicData uri="http://schemas.openxmlformats.org/drawingml/2006/table">
            <a:tbl>
              <a:tblPr/>
              <a:tblGrid>
                <a:gridCol w="496553"/>
                <a:gridCol w="2773111"/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15.1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Is Any Firm Ever Really a Monopoly?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15.2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Where Do Monopolies Come From?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15.3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How Does a Monopoly Choose Price and Output?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15.4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Does Monopoly Reduce Economic Efficiency?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15.5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Government Policy Toward Monopoly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 smtClean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15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9B8CF"/>
                </a:solidFill>
              </a:rPr>
              <a:t>CHAPTER</a:t>
            </a:r>
            <a:endParaRPr lang="en-US" dirty="0">
              <a:solidFill>
                <a:srgbClr val="89B8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7598"/>
            <a:ext cx="4429556" cy="44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Chapter title:</a:t>
            </a:r>
            <a:br>
              <a:rPr lang="en-US" dirty="0" smtClean="0"/>
            </a:br>
            <a:r>
              <a:rPr lang="en-US" dirty="0" smtClean="0"/>
              <a:t>Chapter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LEARNING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6143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 smtClean="0"/>
              <a:t>Insert learning objective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Text-only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figure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Figure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table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Table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41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MTC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56.png"/><Relationship Id="rId12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3.png"/><Relationship Id="rId5" Type="http://schemas.openxmlformats.org/officeDocument/2006/relationships/image" Target="../media/image54.png"/><Relationship Id="rId10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772400" cy="5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14763"/>
            <a:ext cx="7771429" cy="58158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7463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5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Does Hasbro have a monopoly on Monopoly?</a:t>
            </a:r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4191000" cy="3657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Hasbro is the multinational American company that owns Monopoly.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Hasbro acquired Parker Brothers, which trademarked the name Monopoly for a board game in 1935.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Unlike patents and copyrights, trademarks never expire.</a:t>
            </a:r>
            <a:endParaRPr lang="en-US" kern="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Without the trademark, other firms could market similar games with the same title, diluting Hasbro’s profits.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smtClean="0"/>
              <a:t>For example, in the 1970s a Californian economics professor started selling a game called Anti-Monopoly. Hasbro sued the professor; eventually the two parties reached an agreement where he could license the name Monopoly from Hasbro.</a:t>
            </a:r>
            <a:endParaRPr lang="en-US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17" y="990600"/>
            <a:ext cx="479078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Exclusive control over a key resource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many years, the Aluminum Company of America (Alcoa) either owned or had long-term contracts for almost all the world’s supply of bauxite, the mineral from which we obtain aluminum.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Such control over a key resource served as a substantial barrier to entry for additional firms.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National Football League (NFL) acts as a monopoly in this manner too: it ensures that the majority of the world’s best football players are under contract to the NFL, and unable to be used for another potential league.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diamond profits forever?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105400" cy="5867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The most famous monopoly based on control of a raw material is the De Beers diamond monopoly.</a:t>
            </a:r>
          </a:p>
          <a:p>
            <a:pPr>
              <a:spcAft>
                <a:spcPts val="0"/>
              </a:spcAft>
            </a:pPr>
            <a:r>
              <a:rPr lang="en-US" dirty="0"/>
              <a:t>The South African De Beers firm sought to control as much of the supply of diamonds as possible, resulting in it being able to keep prices high.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But by </a:t>
            </a:r>
            <a:r>
              <a:rPr lang="en-US" dirty="0"/>
              <a:t>2000, new competitors had eroded De Beers’ control of the world’s diamond production to 40</a:t>
            </a:r>
            <a:r>
              <a:rPr lang="en-US" dirty="0" smtClean="0"/>
              <a:t>%.</a:t>
            </a:r>
          </a:p>
          <a:p>
            <a:pPr>
              <a:spcAft>
                <a:spcPts val="0"/>
              </a:spcAft>
            </a:pPr>
            <a:r>
              <a:rPr lang="en-US" dirty="0"/>
              <a:t>Seeking to maintain its monopoly power, De Beers has started branding its diamonds with a “</a:t>
            </a:r>
            <a:r>
              <a:rPr lang="en-US" dirty="0" err="1"/>
              <a:t>Forevermark</a:t>
            </a:r>
            <a:r>
              <a:rPr lang="en-US" dirty="0"/>
              <a:t>”, supposedly indicating high quality. Do you think this marketing strategy will be successful long-term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399"/>
            <a:ext cx="3733800" cy="55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6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Network externalities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Economists refer to </a:t>
            </a:r>
            <a:r>
              <a:rPr lang="en-US" b="1" i="1" dirty="0"/>
              <a:t>network externalities</a:t>
            </a:r>
            <a:r>
              <a:rPr lang="en-US" dirty="0"/>
              <a:t> as a situation in which the usefulness of a product increases with the number of consumers who use it.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Examples:	HD televisions</a:t>
            </a:r>
            <a:br>
              <a:rPr lang="en-US" i="1" dirty="0"/>
            </a:br>
            <a:r>
              <a:rPr lang="en-US" i="1" dirty="0"/>
              <a:t>		Computer operating systems (like Windows)</a:t>
            </a:r>
            <a:br>
              <a:rPr lang="en-US" i="1" dirty="0"/>
            </a:br>
            <a:r>
              <a:rPr lang="en-US" i="1" dirty="0"/>
              <a:t>		Social networking sites (like Facebook)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These network externalities can set off a </a:t>
            </a:r>
            <a:r>
              <a:rPr lang="en-US" i="1" dirty="0"/>
              <a:t>virtuous cycle</a:t>
            </a:r>
            <a:r>
              <a:rPr lang="en-US" dirty="0"/>
              <a:t> for a firm, allowing the value of its product to continue to increase, along with the price it can charge.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But consumers may be locked into an inferior product.</a:t>
            </a:r>
            <a:r>
              <a:rPr lang="en-US" i="1" dirty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Natural monopoly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838200"/>
            <a:ext cx="32877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A </a:t>
            </a:r>
            <a:r>
              <a:rPr lang="en-US" sz="2200" b="1" i="1" dirty="0" smtClean="0"/>
              <a:t>natural monopoly</a:t>
            </a:r>
            <a:r>
              <a:rPr lang="en-US" sz="2200" dirty="0" smtClean="0"/>
              <a:t> occurs when economies of scale are so large that one firm can supply the entire market at a lower average total cost than can two or more firms.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In the market for electricity delivery, a single firm (point A) can deliver electricity at a lower cost than can two firms (point B).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200" i="1" dirty="0" smtClean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" y="5486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This is often because of high </a:t>
            </a:r>
            <a:r>
              <a:rPr lang="en-US" sz="2200" i="1" dirty="0" smtClean="0"/>
              <a:t>fixed costs</a:t>
            </a:r>
            <a:r>
              <a:rPr lang="en-US" sz="2200" dirty="0" smtClean="0"/>
              <a:t>; in this example, the cost of erecting power lines and transformers, for example.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648200"/>
            <a:ext cx="2290763" cy="449263"/>
          </a:xfrm>
        </p:spPr>
        <p:txBody>
          <a:bodyPr/>
          <a:lstStyle/>
          <a:p>
            <a:r>
              <a:rPr lang="en-US" dirty="0" smtClean="0"/>
              <a:t>Average total cost curve for a natural monopoly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4648200"/>
            <a:ext cx="1352550" cy="381000"/>
          </a:xfrm>
        </p:spPr>
        <p:txBody>
          <a:bodyPr/>
          <a:lstStyle/>
          <a:p>
            <a:r>
              <a:rPr lang="en-US" dirty="0" smtClean="0"/>
              <a:t>Figure 15.1</a:t>
            </a:r>
            <a:endParaRPr lang="en-US" dirty="0"/>
          </a:p>
        </p:txBody>
      </p:sp>
      <p:pic>
        <p:nvPicPr>
          <p:cNvPr id="9" name="Picture 13" descr="Fig14-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939800"/>
            <a:ext cx="5524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Fig14-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939800"/>
            <a:ext cx="5524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Fig14-1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939800"/>
            <a:ext cx="5524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Fig14-1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9500" y="939800"/>
            <a:ext cx="5524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Fig14-1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9500" y="939800"/>
            <a:ext cx="5524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3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Monopoly Choose Price and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15.3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Explain how a monopoly chooses price and output.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9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return of marginal cost and marginal benefit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our study of oligopoly, we abandoned the idea of marginal cost and marginal revenue, because the strategic interaction between firms overrode these concepts.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Monopolists have no competitors, and hence no concern about strategic interactions.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They seek to maximize profit by choosing a quantity to produce, just like perfect and monopolistic competitors.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 </a:t>
            </a:r>
            <a:r>
              <a:rPr lang="en-US" dirty="0"/>
              <a:t>fact, monopolists act very much like monopolistic competitors: they face a downward sloping demand curve.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difference is that barriers to entry will prevent other firms from competing away their economic profit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 monopoly’s revenue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26670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Time Warner Cable is a monopolist in the market for cable television services.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first two columns of the table show the market demand curve, which is also Time Warner’s demand curve.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Total, average, and marginal revenue are all calculated in the usual manner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19800" y="5722937"/>
            <a:ext cx="2971800" cy="449263"/>
          </a:xfrm>
        </p:spPr>
        <p:txBody>
          <a:bodyPr/>
          <a:lstStyle/>
          <a:p>
            <a:r>
              <a:rPr lang="en-US" dirty="0" smtClean="0"/>
              <a:t>Calculating a monopoly’s revenue (table)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5722937"/>
            <a:ext cx="1466850" cy="381000"/>
          </a:xfrm>
        </p:spPr>
        <p:txBody>
          <a:bodyPr/>
          <a:lstStyle/>
          <a:p>
            <a:r>
              <a:rPr lang="en-US" dirty="0" smtClean="0"/>
              <a:t>Figure 15.2a</a:t>
            </a:r>
            <a:endParaRPr lang="en-US" dirty="0"/>
          </a:p>
        </p:txBody>
      </p:sp>
      <p:pic>
        <p:nvPicPr>
          <p:cNvPr id="9" name="Picture 8" descr="Fig15-2_table_PPT.gif"/>
          <p:cNvPicPr>
            <a:picLocks noChangeAspect="1"/>
          </p:cNvPicPr>
          <p:nvPr/>
        </p:nvPicPr>
        <p:blipFill rotWithShape="1">
          <a:blip r:embed="rId3"/>
          <a:srcRect r="63566"/>
          <a:stretch/>
        </p:blipFill>
        <p:spPr bwMode="auto">
          <a:xfrm>
            <a:off x="2590800" y="1901372"/>
            <a:ext cx="2387600" cy="34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5-2_table_PPT.gif"/>
          <p:cNvPicPr>
            <a:picLocks noChangeAspect="1"/>
          </p:cNvPicPr>
          <p:nvPr/>
        </p:nvPicPr>
        <p:blipFill rotWithShape="1">
          <a:blip r:embed="rId3"/>
          <a:srcRect l="36240"/>
          <a:stretch/>
        </p:blipFill>
        <p:spPr bwMode="auto">
          <a:xfrm>
            <a:off x="4965700" y="1901372"/>
            <a:ext cx="4178300" cy="34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6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 monopoly’s revenue—continued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886200" cy="5638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As the monopolist seeks to expand its output, two effects occur: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en-US" dirty="0"/>
              <a:t>Revenue increases from selling an additional unit of output at whatever price is necessary to convince an additional customer to purchase it.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en-US" dirty="0"/>
              <a:t>Revenue decreases, because the price reduction is shared with existing customers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dirty="0"/>
              <a:t>So marginal revenue is always below demand for a monopolist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19800" y="5722937"/>
            <a:ext cx="2971800" cy="449263"/>
          </a:xfrm>
        </p:spPr>
        <p:txBody>
          <a:bodyPr/>
          <a:lstStyle/>
          <a:p>
            <a:r>
              <a:rPr lang="en-US" dirty="0" smtClean="0"/>
              <a:t>Calculating a monopoly’s revenue (graph)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0" y="5722937"/>
            <a:ext cx="1466850" cy="381000"/>
          </a:xfrm>
        </p:spPr>
        <p:txBody>
          <a:bodyPr/>
          <a:lstStyle/>
          <a:p>
            <a:r>
              <a:rPr lang="en-US" dirty="0" smtClean="0"/>
              <a:t>Figure 15.2b</a:t>
            </a:r>
            <a:endParaRPr lang="en-US" dirty="0"/>
          </a:p>
        </p:txBody>
      </p:sp>
      <p:pic>
        <p:nvPicPr>
          <p:cNvPr id="9" name="Picture 8" descr="Fig14-2_graph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9" y="2209800"/>
            <a:ext cx="5114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4-2_graph_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9" y="2209800"/>
            <a:ext cx="5114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4-2_graph_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9" y="2209800"/>
            <a:ext cx="5114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4-2_graph_5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99" y="2209800"/>
            <a:ext cx="5114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5-2_graph_PPT3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9999" y="2209800"/>
            <a:ext cx="5114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38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Proft</a:t>
            </a:r>
            <a:r>
              <a:rPr lang="en-US" dirty="0" smtClean="0"/>
              <a:t>-maximizing price and output for a monopoly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5105400"/>
            <a:ext cx="8801100" cy="1447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The monopolist maximizes profit by producing the quantity where the additional revenue from the last unit (marginal revenue) just equals the additional cost incurred from its production (marginal cost).</a:t>
            </a:r>
          </a:p>
          <a:p>
            <a:pPr>
              <a:spcAft>
                <a:spcPts val="0"/>
              </a:spcAft>
            </a:pPr>
            <a:r>
              <a:rPr lang="en-US" i="1" dirty="0"/>
              <a:t>MC = MR </a:t>
            </a:r>
            <a:r>
              <a:rPr lang="en-US" dirty="0"/>
              <a:t>determines quantity for a monopolist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648200"/>
            <a:ext cx="2819400" cy="449263"/>
          </a:xfrm>
        </p:spPr>
        <p:txBody>
          <a:bodyPr/>
          <a:lstStyle/>
          <a:p>
            <a:r>
              <a:rPr lang="en-US" dirty="0" smtClean="0"/>
              <a:t>Profit-maximizing price and output for a monopoly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0" y="4648200"/>
            <a:ext cx="1695450" cy="381000"/>
          </a:xfrm>
        </p:spPr>
        <p:txBody>
          <a:bodyPr/>
          <a:lstStyle/>
          <a:p>
            <a:r>
              <a:rPr lang="en-US" dirty="0" smtClean="0"/>
              <a:t>Figure 15.3a</a:t>
            </a:r>
            <a:endParaRPr lang="en-US" dirty="0"/>
          </a:p>
        </p:txBody>
      </p:sp>
      <p:pic>
        <p:nvPicPr>
          <p:cNvPr id="6" name="Picture 10" descr="Fig14-3ab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Fig14-3ab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Fig14-3ab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Fig14-3ab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1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Monopoly and</a:t>
            </a:r>
            <a:br>
              <a:rPr lang="en-US" dirty="0" smtClean="0"/>
            </a:br>
            <a:r>
              <a:rPr lang="en-US" dirty="0" smtClean="0"/>
              <a:t>Antitrust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and output for a monopoly—continued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399" y="4924425"/>
            <a:ext cx="8791575" cy="170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At this quantity,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/>
              <a:t>The demand curve determines price, and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/>
              <a:t>The average total cost (</a:t>
            </a:r>
            <a:r>
              <a:rPr lang="en-US" sz="2200" i="1" dirty="0" smtClean="0"/>
              <a:t>ATC</a:t>
            </a:r>
            <a:r>
              <a:rPr lang="en-US" sz="2200" dirty="0" smtClean="0"/>
              <a:t>) curve determines average cost.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200" dirty="0" smtClean="0"/>
              <a:t>Profit is the difference between these (</a:t>
            </a:r>
            <a:r>
              <a:rPr lang="en-US" sz="2200" i="1" dirty="0" smtClean="0"/>
              <a:t>P</a:t>
            </a:r>
            <a:r>
              <a:rPr lang="en-US" sz="2200" dirty="0" smtClean="0"/>
              <a:t>–</a:t>
            </a:r>
            <a:r>
              <a:rPr lang="en-US" sz="2200" i="1" dirty="0" smtClean="0"/>
              <a:t>ATC</a:t>
            </a:r>
            <a:r>
              <a:rPr lang="en-US" sz="2200" dirty="0" smtClean="0"/>
              <a:t>), times quantity (</a:t>
            </a:r>
            <a:r>
              <a:rPr lang="en-US" sz="2200" i="1" dirty="0" smtClean="0"/>
              <a:t>Q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648200"/>
            <a:ext cx="2819400" cy="449263"/>
          </a:xfrm>
        </p:spPr>
        <p:txBody>
          <a:bodyPr/>
          <a:lstStyle/>
          <a:p>
            <a:r>
              <a:rPr lang="en-US" dirty="0" smtClean="0"/>
              <a:t>Profit-maximizing price and output for a monopoly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0" y="4648200"/>
            <a:ext cx="1695450" cy="381000"/>
          </a:xfrm>
        </p:spPr>
        <p:txBody>
          <a:bodyPr/>
          <a:lstStyle/>
          <a:p>
            <a:r>
              <a:rPr lang="en-US" dirty="0" smtClean="0"/>
              <a:t>Figure 15.3a&amp;b</a:t>
            </a:r>
            <a:endParaRPr lang="en-US" dirty="0"/>
          </a:p>
        </p:txBody>
      </p:sp>
      <p:pic>
        <p:nvPicPr>
          <p:cNvPr id="5" name="Picture 4" descr="Fig15-3ab-9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15-3ab-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Fig14-3ab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ig14-3ab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Fig14-3ab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Fig14-3ab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Fig14-3ab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4-3ab-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4-3ab-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5-3ab-6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1950" y="781050"/>
            <a:ext cx="85820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5-3ab-7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1950" y="781050"/>
            <a:ext cx="85820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Fig14-3ab-7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1950" y="771525"/>
            <a:ext cx="8591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1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Long-run profits for a monopoly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Since there are barriers to entry, additional firms cannot enter the market.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So there is no distinction between the short run and long run for a monopoly.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Then </a:t>
            </a:r>
            <a:r>
              <a:rPr lang="en-US" dirty="0"/>
              <a:t>unlike for monopolistic competition, we expect monopolists to continue to earn profits in the long run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Does Monopoly Reduce Economic Efficiency</a:t>
            </a:r>
            <a:r>
              <a:rPr lang="en-US" dirty="0" smtClean="0">
                <a:solidFill>
                  <a:srgbClr val="0066B3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15.4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a graph to illustrate how a monopoly affects economic efficiency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1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monopoly and perfect competition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Suppose that a market could be characterized by either perfect competition or monopoly. Which would be better?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thought experiment here is to suppose there is some market that is perfectly competitive, say the </a:t>
            </a:r>
            <a:r>
              <a:rPr lang="en-US" dirty="0" smtClean="0"/>
              <a:t>market for smartphones.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Then a single firm buys up all of the </a:t>
            </a:r>
            <a:r>
              <a:rPr lang="en-US" dirty="0" smtClean="0"/>
              <a:t>smartphones in </a:t>
            </a:r>
            <a:r>
              <a:rPr lang="en-US" dirty="0"/>
              <a:t>the country.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would happen to: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Price of </a:t>
            </a:r>
            <a:r>
              <a:rPr lang="en-US" dirty="0" smtClean="0"/>
              <a:t>smartphones?</a:t>
            </a: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Quantity of </a:t>
            </a:r>
            <a:r>
              <a:rPr lang="en-US" dirty="0" smtClean="0"/>
              <a:t>smartphones traded</a:t>
            </a:r>
            <a:r>
              <a:rPr lang="en-US" dirty="0"/>
              <a:t>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net benefit of consumers (i.e. </a:t>
            </a:r>
            <a:r>
              <a:rPr lang="en-US" i="1" dirty="0"/>
              <a:t>consumer surplus</a:t>
            </a:r>
            <a:r>
              <a:rPr lang="en-US" dirty="0"/>
              <a:t>)?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net benefit of producers (i.e. </a:t>
            </a:r>
            <a:r>
              <a:rPr lang="en-US" i="1" dirty="0"/>
              <a:t>producer surplus</a:t>
            </a:r>
            <a:r>
              <a:rPr lang="en-US" dirty="0"/>
              <a:t>)?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net benefit of all of society (i.e. </a:t>
            </a:r>
            <a:r>
              <a:rPr lang="en-US" i="1" dirty="0" smtClean="0"/>
              <a:t>economic </a:t>
            </a:r>
            <a:r>
              <a:rPr lang="en-US" i="1" dirty="0"/>
              <a:t>surplus</a:t>
            </a:r>
            <a:r>
              <a:rPr lang="en-US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7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 perfect competition became a monopoly…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" y="4536519"/>
            <a:ext cx="8562975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The market for smartphones is initially perfectly competitive.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Price is 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, quantity traded is </a:t>
            </a:r>
            <a:r>
              <a:rPr lang="en-US" sz="2200" i="1" dirty="0" smtClean="0"/>
              <a:t>Q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Now the market is supplied by a single firm. Since the single firm is made up of all of the smaller firms, the marginal cost curve for this new firm is identical to the old supply curve.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5400" y="4038600"/>
            <a:ext cx="3838575" cy="449263"/>
          </a:xfrm>
        </p:spPr>
        <p:txBody>
          <a:bodyPr/>
          <a:lstStyle/>
          <a:p>
            <a:r>
              <a:rPr lang="en-US" dirty="0" smtClean="0"/>
              <a:t>What happens if a perfectly competitive industry becomes a monopoly?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0" y="4114800"/>
            <a:ext cx="1352550" cy="381000"/>
          </a:xfrm>
        </p:spPr>
        <p:txBody>
          <a:bodyPr/>
          <a:lstStyle/>
          <a:p>
            <a:r>
              <a:rPr lang="en-US" dirty="0" smtClean="0"/>
              <a:t>Figure 15.4</a:t>
            </a:r>
            <a:endParaRPr lang="en-US" dirty="0"/>
          </a:p>
        </p:txBody>
      </p:sp>
      <p:pic>
        <p:nvPicPr>
          <p:cNvPr id="9" name="Picture 8" descr="Fig15-4a_PPT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5-4a_PPT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5-4a_PPT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5-4a_PPT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5-4b_PPT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5-4b_PPT3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5-4b_PPT4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33672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5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quantity will fall and price will rise</a:t>
            </a:r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4577477"/>
            <a:ext cx="8686800" cy="2092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But the new firm maximizes market profit, producing the quantity where marginal cost equals marginal revenue (</a:t>
            </a:r>
            <a:r>
              <a:rPr lang="en-US" sz="2200" i="1" dirty="0" smtClean="0"/>
              <a:t>MC = MR</a:t>
            </a:r>
            <a:r>
              <a:rPr lang="en-US" sz="2200" dirty="0" smtClean="0"/>
              <a:t>).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This quantity (</a:t>
            </a:r>
            <a:r>
              <a:rPr lang="en-US" sz="2200" i="1" dirty="0" smtClean="0"/>
              <a:t>Q</a:t>
            </a:r>
            <a:r>
              <a:rPr lang="en-US" sz="2200" i="1" baseline="-25000" dirty="0" smtClean="0"/>
              <a:t>M</a:t>
            </a:r>
            <a:r>
              <a:rPr lang="en-US" sz="2200" dirty="0" smtClean="0"/>
              <a:t>) is lower than the competitive quantity (</a:t>
            </a:r>
            <a:r>
              <a:rPr lang="en-US" sz="2200" i="1" dirty="0" smtClean="0"/>
              <a:t>Q</a:t>
            </a:r>
            <a:r>
              <a:rPr lang="en-US" sz="2200" i="1" baseline="-25000" dirty="0" smtClean="0"/>
              <a:t>C</a:t>
            </a:r>
            <a:r>
              <a:rPr lang="en-US" sz="2200" dirty="0" smtClean="0"/>
              <a:t>)… 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… and the firm charges the corresponding price on the demand curve,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M</a:t>
            </a:r>
            <a:r>
              <a:rPr lang="en-US" sz="2200" dirty="0" smtClean="0"/>
              <a:t>. This price is higher than the competitive price,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C</a:t>
            </a:r>
            <a:r>
              <a:rPr lang="en-US" sz="2200" dirty="0" smtClean="0"/>
              <a:t>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5400" y="4038600"/>
            <a:ext cx="3838575" cy="449263"/>
          </a:xfrm>
        </p:spPr>
        <p:txBody>
          <a:bodyPr/>
          <a:lstStyle/>
          <a:p>
            <a:r>
              <a:rPr lang="en-US" dirty="0" smtClean="0"/>
              <a:t>What happens if a perfectly competitive industry becomes a monopoly?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0" y="4114800"/>
            <a:ext cx="1352550" cy="381000"/>
          </a:xfrm>
        </p:spPr>
        <p:txBody>
          <a:bodyPr/>
          <a:lstStyle/>
          <a:p>
            <a:r>
              <a:rPr lang="en-US" dirty="0" smtClean="0"/>
              <a:t>Figure 15.4</a:t>
            </a:r>
            <a:endParaRPr lang="en-US" dirty="0"/>
          </a:p>
        </p:txBody>
      </p:sp>
      <p:pic>
        <p:nvPicPr>
          <p:cNvPr id="8" name="Picture 7" descr="Fig15-4b_PPT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5-4a_PPT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5-4a_PPT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5-4a_PPT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5-4a_PPT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62000"/>
            <a:ext cx="3743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5-4b_PPT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5-4b_PPT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5-4b_PPT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5-4b_PPT4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ig15-4b_PPT5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ig15-4b_PPT6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29100" y="762000"/>
            <a:ext cx="46101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Fig15-4b_PPT7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Fig15-4b_PPT9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29100" y="762000"/>
            <a:ext cx="4600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4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efficiency loss from monopoly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Fewer </a:t>
            </a:r>
            <a:r>
              <a:rPr lang="en-US" dirty="0" smtClean="0"/>
              <a:t>smartphones will </a:t>
            </a:r>
            <a:r>
              <a:rPr lang="en-US" dirty="0"/>
              <a:t>be traded at a higher price.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Consumer surplus will fall (with the higher price).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Producer surplus must rise, otherwise the firm would have chosen the perfectly competitive price and quantity.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Could </a:t>
            </a:r>
            <a:r>
              <a:rPr lang="en-US" dirty="0"/>
              <a:t>the increase in producer surplus offset the decrease in consumer surplus?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No! Perfectly competitive markets maximized the economic (total) surplus in a market; if fewer trades take place, the economic surplus must fall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inefficiency of monopoly</a:t>
            </a:r>
            <a:endParaRPr lang="en-US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2400" y="838200"/>
            <a:ext cx="3381375" cy="52937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With the higher monopoly price, consumer surplus decreases by the areas A+B.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Producer surplus falls by C, but rises by A; an overall increase.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Area A simply is simply a transfer of surplus: neither inherently good nor bad.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But areas B and C are lost surpluses: deadweight loss.</a:t>
            </a:r>
            <a:endParaRPr lang="en-US" sz="2200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027737"/>
            <a:ext cx="2290763" cy="449263"/>
          </a:xfrm>
        </p:spPr>
        <p:txBody>
          <a:bodyPr/>
          <a:lstStyle/>
          <a:p>
            <a:r>
              <a:rPr lang="en-US" dirty="0" smtClean="0"/>
              <a:t>The inefficiency of monopoly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027737"/>
            <a:ext cx="1352550" cy="381000"/>
          </a:xfrm>
        </p:spPr>
        <p:txBody>
          <a:bodyPr/>
          <a:lstStyle/>
          <a:p>
            <a:r>
              <a:rPr lang="en-US" dirty="0" smtClean="0"/>
              <a:t>Figure 15.5</a:t>
            </a:r>
            <a:endParaRPr lang="en-US" dirty="0"/>
          </a:p>
        </p:txBody>
      </p:sp>
      <p:pic>
        <p:nvPicPr>
          <p:cNvPr id="5" name="C" descr="Fig14-5-7"/>
          <p:cNvPicPr>
            <a:picLocks noChangeAspect="1" noChangeArrowheads="1"/>
          </p:cNvPicPr>
          <p:nvPr/>
        </p:nvPicPr>
        <p:blipFill rotWithShape="1">
          <a:blip r:embed="rId3"/>
          <a:srcRect t="48306"/>
          <a:stretch/>
        </p:blipFill>
        <p:spPr bwMode="auto">
          <a:xfrm>
            <a:off x="3590925" y="3553959"/>
            <a:ext cx="55530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" descr="Fig14-5-7"/>
          <p:cNvPicPr>
            <a:picLocks noChangeAspect="1" noChangeArrowheads="1"/>
          </p:cNvPicPr>
          <p:nvPr/>
        </p:nvPicPr>
        <p:blipFill rotWithShape="1">
          <a:blip r:embed="rId3"/>
          <a:srcRect b="52304"/>
          <a:stretch/>
        </p:blipFill>
        <p:spPr bwMode="auto">
          <a:xfrm>
            <a:off x="3590924" y="1317625"/>
            <a:ext cx="55530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" descr="Fig14-5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0925" y="1293813"/>
            <a:ext cx="5553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ig14-5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0925" y="1293813"/>
            <a:ext cx="5553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Fig14-5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0925" y="1293813"/>
            <a:ext cx="5553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Fig14-5-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90925" y="1293813"/>
            <a:ext cx="5553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Fig14-5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90925" y="1293813"/>
            <a:ext cx="5553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Fig14-5-6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90925" y="1293813"/>
            <a:ext cx="5553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Fig14-5-7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90925" y="1293813"/>
            <a:ext cx="55530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6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large are the efficiency losses?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There are relatively few monopolies, so the loss of economic efficiency due to monopolies must be relatively small.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But many firms have </a:t>
            </a:r>
            <a:r>
              <a:rPr lang="en-US" b="1" i="1" dirty="0"/>
              <a:t>market power</a:t>
            </a:r>
            <a:r>
              <a:rPr lang="en-US" dirty="0"/>
              <a:t>: the ability of a firm to charge a price greater than marginal cost.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fact, the only firms that </a:t>
            </a:r>
            <a:r>
              <a:rPr lang="en-US" i="1" dirty="0"/>
              <a:t>do not</a:t>
            </a:r>
            <a:r>
              <a:rPr lang="en-US" dirty="0"/>
              <a:t> have market power are perfectly competitive firms; and perfect competition is rare.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Economists estimate that overall, the loss of efficiency in the United States due to market power is probably less than 1% of total U.S. production—about </a:t>
            </a:r>
            <a:r>
              <a:rPr lang="en-US" dirty="0" smtClean="0"/>
              <a:t>$500 </a:t>
            </a:r>
            <a:r>
              <a:rPr lang="en-US" dirty="0"/>
              <a:t>per person annually.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Why so low? Most firms face a relatively large degree of competition, resulting in prices much closer to marginal cost than we would see with monopolies.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 deadweight loss due to market power is relatively small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argument in favor of market power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Market power may produce some benefit for an economy: the prospect of market power (and the resulting economic profits) drives firms to innovate, creating new products and services.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drive affects large firms—who reinvest profits in the hope of making larger future profits—and small firms—who hope to obtain profits for themselves—alike.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Austrian economist Joseph Schumpeter claimed that this drive would create a “gale of creative destruction” that would eventually benefit consumers more than increased price competition.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helps to explain governmental ambivalence regarding large firms with market power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monopoly and why do we study them?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i="1" dirty="0"/>
              <a:t>Monopoly</a:t>
            </a:r>
            <a:r>
              <a:rPr lang="en-US" dirty="0"/>
              <a:t> is a market structure consisting of a firm that is the only seller of a good or service that does not have a close substitute.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Monopoly exists at the opposite end of the competition spectrum to perfect competition.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We study monopolies for two reasons: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/>
              <a:t>Some firms truly are monopolists, so it is important to understand how they behave.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/>
              <a:t>Firms might collude in order to </a:t>
            </a:r>
            <a:r>
              <a:rPr lang="en-US" i="1" dirty="0"/>
              <a:t>act like</a:t>
            </a:r>
            <a:r>
              <a:rPr lang="en-US" dirty="0"/>
              <a:t> a monopolist, with important implications for firm behavior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Government Policy toward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15.5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/>
              <a:t>Discuss government policies toward monopoly.</a:t>
            </a:r>
          </a:p>
        </p:txBody>
      </p:sp>
    </p:spTree>
    <p:extLst>
      <p:ext uri="{BB962C8B-B14F-4D97-AF65-F5344CB8AC3E}">
        <p14:creationId xmlns:p14="http://schemas.microsoft.com/office/powerpoint/2010/main" val="193783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Antitrust laws and antitrust enforcement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124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the 1870s and 1880s, several “trusts” had formed: boards of trustees that oversaw the operation of several firms in an industry, and enforced collusive agreements.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This helped prompt U.S. </a:t>
            </a:r>
            <a:r>
              <a:rPr lang="en-US" b="1" i="1" dirty="0"/>
              <a:t>antitrust laws</a:t>
            </a:r>
            <a:r>
              <a:rPr lang="en-US" dirty="0"/>
              <a:t>, aimed at eliminating collusion and promoting competition among firms. The most important of these laws are detailed </a:t>
            </a:r>
            <a:r>
              <a:rPr lang="en-US" dirty="0" smtClean="0"/>
              <a:t>here.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2290763" cy="449263"/>
          </a:xfrm>
        </p:spPr>
        <p:txBody>
          <a:bodyPr/>
          <a:lstStyle/>
          <a:p>
            <a:r>
              <a:rPr lang="en-US" dirty="0" smtClean="0"/>
              <a:t>Important U.S. antitrust laws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 smtClean="0"/>
              <a:t>Table 15.1</a:t>
            </a:r>
            <a:endParaRPr lang="en-US" dirty="0"/>
          </a:p>
        </p:txBody>
      </p:sp>
      <p:graphicFrame>
        <p:nvGraphicFramePr>
          <p:cNvPr id="9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588298"/>
              </p:ext>
            </p:extLst>
          </p:nvPr>
        </p:nvGraphicFramePr>
        <p:xfrm>
          <a:off x="3276600" y="762000"/>
          <a:ext cx="5486401" cy="5181600"/>
        </p:xfrm>
        <a:graphic>
          <a:graphicData uri="http://schemas.openxmlformats.org/drawingml/2006/table">
            <a:tbl>
              <a:tblPr/>
              <a:tblGrid>
                <a:gridCol w="1219200"/>
                <a:gridCol w="880534"/>
                <a:gridCol w="338666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Law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Date Enacted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Purpose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Sherman Act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1890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Prohibited “restraint of trade,” including price fixing and collusion.  Also outlawed monopolization.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Clayton Act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Prohibited firms from buying stock in competitors and from having directors serve on the boards of competing firms.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Federal Trade Commission Act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Established the Federal Trade Commission (FTC) to help administer antitrust laws.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Robinson-Patman Act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1936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Prohibited firms from charging buyers different prices if the result would reduce competition.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Cellar-Kefauver Act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Toughened restrictions on mergers by prohibiting any mergers that would reduce competition.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6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Did Apple’s e-Book pricing violate the law?</a:t>
            </a:r>
            <a:endParaRPr lang="en-US" sz="28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562600" cy="5638800"/>
          </a:xfrm>
        </p:spPr>
        <p:txBody>
          <a:bodyPr/>
          <a:lstStyle/>
          <a:p>
            <a:r>
              <a:rPr lang="en-US" dirty="0" smtClean="0"/>
              <a:t>When Apple introduced the </a:t>
            </a:r>
            <a:r>
              <a:rPr lang="en-US" dirty="0" err="1" smtClean="0"/>
              <a:t>iPad</a:t>
            </a:r>
            <a:r>
              <a:rPr lang="en-US" dirty="0" smtClean="0"/>
              <a:t> in 2010, the prices of new e-books and bestsellers increased from $9.99 to $12.99 or $14.99.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Justice Department claimed that Apple had organized an agreement with five large book publishers to raise the price of e-books: “an old-fashioned, straight-forward price-fixing agreement.”</a:t>
            </a:r>
          </a:p>
          <a:p>
            <a:r>
              <a:rPr lang="en-US" dirty="0" smtClean="0"/>
              <a:t>At trial, Apple defended its pricing by claiming it was using an </a:t>
            </a:r>
            <a:r>
              <a:rPr lang="en-US" i="1" dirty="0" smtClean="0"/>
              <a:t>agency-pricing model</a:t>
            </a:r>
            <a:r>
              <a:rPr lang="en-US" dirty="0" smtClean="0"/>
              <a:t> similar to their iTunes store: allowing publishers to set the price, and keeping 30% of the sales revenue.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the end, the judge sided with the DOJ: Apple did indeed conspire with publishers to raise e-book prices.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01" y="1143000"/>
            <a:ext cx="345239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without efficiency gains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838200"/>
            <a:ext cx="43386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The Federal government is particularly concerned about </a:t>
            </a:r>
            <a:r>
              <a:rPr lang="en-US" sz="2200" b="1" i="1" dirty="0" smtClean="0"/>
              <a:t>horizontal mergers</a:t>
            </a:r>
            <a:r>
              <a:rPr lang="en-US" sz="2200" dirty="0" smtClean="0"/>
              <a:t>: mergers between firms in the same industry, as opposed to </a:t>
            </a:r>
            <a:r>
              <a:rPr lang="en-US" sz="2200" b="1" i="1" dirty="0" smtClean="0"/>
              <a:t>vertical mergers</a:t>
            </a:r>
            <a:r>
              <a:rPr lang="en-US" sz="2200" dirty="0" smtClean="0"/>
              <a:t> between two firms at different stages of the production process.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Such mergers are likely enhance firms’ market power.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The graph shows such a merger, increasing the price from the competitive price (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) to the monopoly price (</a:t>
            </a:r>
            <a:r>
              <a:rPr lang="en-US" sz="2200" i="1" dirty="0" smtClean="0"/>
              <a:t>P</a:t>
            </a:r>
            <a:r>
              <a:rPr lang="en-US" sz="2200" baseline="-25000" dirty="0" smtClean="0"/>
              <a:t>M</a:t>
            </a:r>
            <a:r>
              <a:rPr lang="en-US" sz="2200" dirty="0" smtClean="0"/>
              <a:t>), and resulting in deadweight loss.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2290763" cy="449263"/>
          </a:xfrm>
        </p:spPr>
        <p:txBody>
          <a:bodyPr/>
          <a:lstStyle/>
          <a:p>
            <a:r>
              <a:rPr lang="en-US" dirty="0" smtClean="0"/>
              <a:t>A merger that makes consumers better off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 smtClean="0"/>
              <a:t>Figure 15.6</a:t>
            </a:r>
            <a:endParaRPr lang="en-US" dirty="0"/>
          </a:p>
        </p:txBody>
      </p:sp>
      <p:pic>
        <p:nvPicPr>
          <p:cNvPr id="9" name="Picture 8" descr="Fig15-6_PPT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4-6_PPT_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4-6_PPT_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4-6_PPT_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4-6_PPT_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5-6_PPT4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4-6_PPT_5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4-6_PPT_9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2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Mergers </a:t>
            </a:r>
            <a:r>
              <a:rPr lang="en-US" i="1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efficiency gains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762000"/>
            <a:ext cx="43386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Firms seeking to merge typically argue that the resulting larger firm will have lower costs, and hence be able to produce more efficiently.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Then even if they charge the (new) monopoly price, the result is an improvement for consumers.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However, costs may not decrease by as much as the firms claim, resulting in consumers being worse off.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Economists with the FTC and Department of Justice review potential mergers one-by-one.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2290763" cy="449263"/>
          </a:xfrm>
        </p:spPr>
        <p:txBody>
          <a:bodyPr/>
          <a:lstStyle/>
          <a:p>
            <a:r>
              <a:rPr lang="en-US" dirty="0" smtClean="0"/>
              <a:t>A merger that makes consumers better off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 smtClean="0"/>
              <a:t>Figure 15.6</a:t>
            </a:r>
            <a:endParaRPr lang="en-US" dirty="0"/>
          </a:p>
        </p:txBody>
      </p:sp>
      <p:pic>
        <p:nvPicPr>
          <p:cNvPr id="6" name="Picture 5" descr="Fig15-6_PPT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g15-6_PPT1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g14-6_PPT_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g14-6_PPT_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4-6_PPT_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4-6_PPT_3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4-6_PPT_12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5-6_PPT4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5-6_PPT10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5-6_PPT11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4-6_PPT_1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ig14-6_PPT_5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ig14-6_PPT_9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7" y="1295400"/>
            <a:ext cx="4391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3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DOJ and FTC merger guidelines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Economists and lawyers at the Department of Justice and the Federal Trade Commission developed guidelines for themselves and firms to use in evaluating whether potential merger was acceptable.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These include: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/>
              <a:t>Market definition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/>
              <a:t>Measure of concentration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/>
              <a:t>Merger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Market definition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Suppose Hershey Foods sought to merge with Mars Inc.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what market do these firms compete? The market for candy? The market for snacks? The market for all food?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more broadly defined the market, the smaller (and more harmless) the merger appears.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n-US" dirty="0"/>
              <a:t>determine the appropriate scope of the market, the government tries to determine which goods are close substitutes for those produced by the firms.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“appropriate market” is defined as the smallest market containing the firms’ products for which an overall price rise within the market would result in total market profits increasing.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(If profits would decrease, there must be adequate substitutes available; hence the market is too narrowly defined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Measure of concentration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 market is </a:t>
            </a:r>
            <a:r>
              <a:rPr lang="en-US" i="1" dirty="0" smtClean="0"/>
              <a:t>concentrated</a:t>
            </a:r>
            <a:r>
              <a:rPr lang="en-US" dirty="0" smtClean="0"/>
              <a:t> if a relatively small number of firms have a large share of total sales in the market.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To determine if a market is concentrated, the government </a:t>
            </a:r>
            <a:r>
              <a:rPr lang="en-US" dirty="0"/>
              <a:t>uses the </a:t>
            </a:r>
            <a:r>
              <a:rPr lang="en-US" b="1" i="1" dirty="0" err="1"/>
              <a:t>Herfindahl</a:t>
            </a:r>
            <a:r>
              <a:rPr lang="en-US" b="1" i="1" dirty="0"/>
              <a:t>-Hirschman Index (HHI)</a:t>
            </a:r>
            <a:r>
              <a:rPr lang="en-US" dirty="0"/>
              <a:t>, created by squaring the percentage market shares of each firm, and adding up the results.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Some examples are given below:</a:t>
            </a:r>
          </a:p>
          <a:p>
            <a:endParaRPr lang="en-US" dirty="0"/>
          </a:p>
        </p:txBody>
      </p:sp>
      <p:graphicFrame>
        <p:nvGraphicFramePr>
          <p:cNvPr id="7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55012"/>
              </p:ext>
            </p:extLst>
          </p:nvPr>
        </p:nvGraphicFramePr>
        <p:xfrm>
          <a:off x="228600" y="3505200"/>
          <a:ext cx="8566148" cy="2448931"/>
        </p:xfrm>
        <a:graphic>
          <a:graphicData uri="http://schemas.openxmlformats.org/drawingml/2006/table">
            <a:tbl>
              <a:tblPr/>
              <a:tblGrid>
                <a:gridCol w="2530474"/>
                <a:gridCol w="3886200"/>
                <a:gridCol w="2149474"/>
              </a:tblGrid>
              <a:tr h="50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 market shares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Formula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HHI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10,000</a:t>
                      </a: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50%, 50%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+ 50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30%, 30%, 20%, 20%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+ 30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+ 20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+ 20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2,600</a:t>
                      </a: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10%, 10%, …, 10%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x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Merger standards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1143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Based on the calculated HHI values, the DOJ and FTC apply the following standards to determine if they ought to challenge the potential merger of two or more firms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52400" y="5295900"/>
            <a:ext cx="8839200" cy="11811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kern="0" dirty="0" smtClean="0"/>
              <a:t>Firms having their merger applications challenged must satisfy the DOJ and FTC that their merger would result in substantial efficiency gains. The burden of proof is on the merging firms.</a:t>
            </a:r>
            <a:endParaRPr lang="en-US" kern="0" dirty="0"/>
          </a:p>
        </p:txBody>
      </p:sp>
      <p:graphicFrame>
        <p:nvGraphicFramePr>
          <p:cNvPr id="8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067716"/>
              </p:ext>
            </p:extLst>
          </p:nvPr>
        </p:nvGraphicFramePr>
        <p:xfrm>
          <a:off x="288926" y="2133600"/>
          <a:ext cx="8566148" cy="2546803"/>
        </p:xfrm>
        <a:graphic>
          <a:graphicData uri="http://schemas.openxmlformats.org/drawingml/2006/table">
            <a:tbl>
              <a:tblPr/>
              <a:tblGrid>
                <a:gridCol w="1463674"/>
                <a:gridCol w="2476500"/>
                <a:gridCol w="2476500"/>
                <a:gridCol w="2149474"/>
              </a:tblGrid>
              <a:tr h="50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Increase in HHI</a:t>
                      </a:r>
                    </a:p>
                  </a:txBody>
                  <a:tcPr marL="45720" marR="4572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Post-merger HHI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&lt; 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100 – 200</a:t>
                      </a:r>
                    </a:p>
                  </a:txBody>
                  <a:tcPr marL="45720" marR="4572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200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R="457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&lt; 1,500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unlikely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unlikely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unlikely</a:t>
                      </a: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1,500 – 2,500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unlikely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possible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possible</a:t>
                      </a: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&gt; 2,500</a:t>
                      </a:r>
                    </a:p>
                  </a:txBody>
                  <a:tcPr marL="45720" marR="4572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unlikely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possible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Challenge very likely</a:t>
                      </a:r>
                    </a:p>
                  </a:txBody>
                  <a:tcPr marR="4572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natural monopolies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Natural monopolies have the potential to serve customers more cheaply than multiple firms. But the usual market forces that drive price down do not exist.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Local and/or state </a:t>
            </a:r>
            <a:r>
              <a:rPr lang="en-US" i="1" dirty="0"/>
              <a:t>regulatory commissions</a:t>
            </a:r>
            <a:r>
              <a:rPr lang="en-US" dirty="0"/>
              <a:t> typically set prices for these natural monopolies, instead of allowing the firms to set their own price.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But </a:t>
            </a:r>
            <a:r>
              <a:rPr lang="en-US" dirty="0"/>
              <a:t>that raises the question: what price should the regulators choose?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A price that makes the monopoly make zero profit?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efficient price</a:t>
            </a:r>
            <a:r>
              <a:rPr lang="en-US" dirty="0"/>
              <a:t> that would maximize consumer welfare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6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Is Any Firm Ever Really a Monopoly</a:t>
            </a:r>
            <a:r>
              <a:rPr lang="en-US" dirty="0" smtClean="0">
                <a:solidFill>
                  <a:srgbClr val="0066B3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15.1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Define monopoly.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a natural monopoly</a:t>
            </a:r>
            <a:endParaRPr lang="en-U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" y="873978"/>
            <a:ext cx="2466975" cy="4308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If the natural monopoly were not subject to regulation, it would choose quantity </a:t>
            </a:r>
            <a:r>
              <a:rPr lang="en-US" sz="2200" i="1" dirty="0" smtClean="0"/>
              <a:t>Q</a:t>
            </a:r>
            <a:r>
              <a:rPr lang="en-US" sz="2200" i="1" baseline="-25000" dirty="0" smtClean="0"/>
              <a:t>M</a:t>
            </a:r>
            <a:r>
              <a:rPr lang="en-US" sz="2200" dirty="0" smtClean="0"/>
              <a:t> and price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M</a:t>
            </a:r>
            <a:r>
              <a:rPr lang="en-US" sz="22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Efficiency (</a:t>
            </a:r>
            <a:r>
              <a:rPr lang="en-US" sz="2200" i="1" dirty="0" smtClean="0"/>
              <a:t>MC = MR</a:t>
            </a:r>
            <a:r>
              <a:rPr lang="en-US" sz="2200" dirty="0" smtClean="0"/>
              <a:t>) suggests a price of </a:t>
            </a:r>
            <a:r>
              <a:rPr lang="en-US" sz="2200" i="1" dirty="0" smtClean="0"/>
              <a:t>Q</a:t>
            </a:r>
            <a:r>
              <a:rPr lang="en-US" sz="2200" i="1" baseline="-25000" dirty="0" smtClean="0"/>
              <a:t>E</a:t>
            </a:r>
            <a:r>
              <a:rPr lang="en-US" sz="2200" dirty="0" smtClean="0"/>
              <a:t>. But then the firm makes a loss.</a:t>
            </a:r>
            <a:endParaRPr lang="en-US" sz="22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52400" y="5182850"/>
            <a:ext cx="8423275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/>
              <a:t>The typical compromise is to allow the firm to charge a price where it can make zero economic profit: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R</a:t>
            </a:r>
            <a:r>
              <a:rPr lang="en-US" sz="2200" dirty="0" smtClean="0"/>
              <a:t>. The resulting quantity </a:t>
            </a:r>
            <a:r>
              <a:rPr lang="en-US" sz="2200" i="1" dirty="0" smtClean="0"/>
              <a:t>Q</a:t>
            </a:r>
            <a:r>
              <a:rPr lang="en-US" sz="2200" i="1" baseline="-25000" dirty="0" smtClean="0"/>
              <a:t>R</a:t>
            </a:r>
            <a:r>
              <a:rPr lang="en-US" sz="2200" dirty="0" smtClean="0"/>
              <a:t> is hopefully close to the efficient level, keeping deadweight loss small.</a:t>
            </a:r>
            <a:endParaRPr lang="en-US" sz="220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95975" y="4808537"/>
            <a:ext cx="3019425" cy="449263"/>
          </a:xfrm>
        </p:spPr>
        <p:txBody>
          <a:bodyPr/>
          <a:lstStyle/>
          <a:p>
            <a:r>
              <a:rPr lang="en-US" dirty="0" smtClean="0"/>
              <a:t>Regulating a natural monopoly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91050" y="4801850"/>
            <a:ext cx="1352550" cy="381000"/>
          </a:xfrm>
        </p:spPr>
        <p:txBody>
          <a:bodyPr/>
          <a:lstStyle/>
          <a:p>
            <a:r>
              <a:rPr lang="en-US" dirty="0" smtClean="0"/>
              <a:t>Figure 15.7</a:t>
            </a:r>
            <a:endParaRPr lang="en-US" dirty="0"/>
          </a:p>
        </p:txBody>
      </p:sp>
      <p:pic>
        <p:nvPicPr>
          <p:cNvPr id="8" name="Picture 7" descr="Fig15-7-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g15-7-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ig15-7-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ig15-7-4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15-7-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ig15-7-7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Fig15-7-9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g15-7-1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ig15-7-6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05100" y="885825"/>
            <a:ext cx="63817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5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to avoid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i="1" dirty="0"/>
              <a:t>Monopoly </a:t>
            </a:r>
            <a:r>
              <a:rPr lang="en-US" dirty="0"/>
              <a:t>is a market structure; </a:t>
            </a:r>
            <a:r>
              <a:rPr lang="en-US" i="1" dirty="0"/>
              <a:t>natural monopoly</a:t>
            </a:r>
            <a:r>
              <a:rPr lang="en-US" dirty="0"/>
              <a:t> is a reason the monopoly market structure might exist. Monopolies need not be natural monopolies.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 monopolist, not even a natural monopolist, tries to minimize cost. </a:t>
            </a:r>
            <a:r>
              <a:rPr lang="en-US" i="1" dirty="0"/>
              <a:t>MC = MR </a:t>
            </a:r>
            <a:r>
              <a:rPr lang="en-US" dirty="0"/>
              <a:t>guides an (unregulated) monopolist.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While our graphs tend to show the efficiency loss from monopolies to be high, estimates of the efficiency loss due to </a:t>
            </a:r>
            <a:r>
              <a:rPr lang="en-US" i="1" dirty="0"/>
              <a:t>all</a:t>
            </a:r>
            <a:r>
              <a:rPr lang="en-US" dirty="0"/>
              <a:t> market power are really quite low: &lt;1% of total output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Monopolists cannot just charge any price they want; they are always subject to the market demand curve.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really monopolies?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It is reasonable to ask whether monopolies truly ever exist.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example, suppose you live in a small town with only one pizzeria. Is that pizzeria a monopoly?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/>
              <a:t>It has competition from other fast-food restaurants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/>
              <a:t>It has competition from grocery stores that provide pizzas for you to cook at home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you consider these alternatives to be </a:t>
            </a:r>
            <a:r>
              <a:rPr lang="en-US" i="1" dirty="0"/>
              <a:t>close</a:t>
            </a:r>
            <a:r>
              <a:rPr lang="en-US" dirty="0"/>
              <a:t> substitutes for pizzeria pizza, then the pizza restaurant is not a monopoly.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you do not consider these alternatives to be close substitutes for pizzeria pizza, then the pizza restaurant is a monopoly.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Regardless, the pizzeria’s unique position may afford it some </a:t>
            </a:r>
            <a:r>
              <a:rPr lang="en-US" i="1" dirty="0"/>
              <a:t>monopoly power</a:t>
            </a:r>
            <a:r>
              <a:rPr lang="en-US" dirty="0"/>
              <a:t> to raise prices, and obtain positive economic profit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0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Google a monopoly?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458200" cy="56388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Although there are many </a:t>
            </a:r>
            <a:r>
              <a:rPr lang="en-US" dirty="0" smtClean="0"/>
              <a:t>other</a:t>
            </a:r>
            <a:br>
              <a:rPr lang="en-US" dirty="0" smtClean="0"/>
            </a:br>
            <a:r>
              <a:rPr lang="en-US" dirty="0" smtClean="0"/>
              <a:t>firms </a:t>
            </a:r>
            <a:r>
              <a:rPr lang="en-US" dirty="0"/>
              <a:t>that offer search </a:t>
            </a:r>
            <a:r>
              <a:rPr lang="en-US" dirty="0" smtClean="0"/>
              <a:t>engines,</a:t>
            </a:r>
            <a:br>
              <a:rPr lang="en-US" dirty="0" smtClean="0"/>
            </a:br>
            <a:r>
              <a:rPr lang="en-US" dirty="0" smtClean="0"/>
              <a:t>Google </a:t>
            </a:r>
            <a:r>
              <a:rPr lang="en-US" dirty="0"/>
              <a:t>has a </a:t>
            </a:r>
            <a:r>
              <a:rPr lang="en-US" dirty="0" smtClean="0"/>
              <a:t>dominant</a:t>
            </a:r>
            <a:br>
              <a:rPr lang="en-US" dirty="0" smtClean="0"/>
            </a:br>
            <a:r>
              <a:rPr lang="en-US" dirty="0" smtClean="0"/>
              <a:t>market </a:t>
            </a:r>
            <a:r>
              <a:rPr lang="en-US" dirty="0"/>
              <a:t>share: 70% in the U.S</a:t>
            </a:r>
            <a:r>
              <a:rPr lang="en-US" dirty="0" smtClean="0"/>
              <a:t>.,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90% in Europe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In the strictest sense, </a:t>
            </a:r>
            <a:r>
              <a:rPr lang="en-US" dirty="0" smtClean="0"/>
              <a:t>Google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not a monopoly in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search-engine </a:t>
            </a:r>
            <a:r>
              <a:rPr lang="en-US" dirty="0"/>
              <a:t>market. But </a:t>
            </a:r>
            <a:r>
              <a:rPr lang="en-US" dirty="0" smtClean="0"/>
              <a:t>its</a:t>
            </a:r>
            <a:br>
              <a:rPr lang="en-US" dirty="0" smtClean="0"/>
            </a:br>
            <a:r>
              <a:rPr lang="en-US" dirty="0" smtClean="0"/>
              <a:t>dominant </a:t>
            </a:r>
            <a:r>
              <a:rPr lang="en-US" dirty="0"/>
              <a:t>market position provides it with many advantages, like the ability to exclude competitors from its content.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Of course, Google argues that its superiority is what has </a:t>
            </a:r>
            <a:r>
              <a:rPr lang="en-US" i="1" dirty="0"/>
              <a:t>caused</a:t>
            </a:r>
            <a:r>
              <a:rPr lang="en-US" dirty="0"/>
              <a:t> the high market share.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Modern governments realize that monopolies are generally “bad for consumers”, and discourage their existence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416" y="981074"/>
            <a:ext cx="4567097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6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Monopolies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15.2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64B3"/>
                </a:solidFill>
              </a:rPr>
              <a:t>Explain the four main reasons monopolies arise</a:t>
            </a:r>
            <a:r>
              <a:rPr lang="en-US" dirty="0" smtClean="0">
                <a:solidFill>
                  <a:srgbClr val="0064B3"/>
                </a:solidFill>
              </a:rPr>
              <a:t>.</a:t>
            </a:r>
            <a:endParaRPr lang="en-US" dirty="0">
              <a:solidFill>
                <a:srgbClr val="006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why monopolies exist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a firm to exist as a monopoly, there must be </a:t>
            </a:r>
            <a:r>
              <a:rPr lang="en-US" i="1" dirty="0"/>
              <a:t>barriers to entry</a:t>
            </a:r>
            <a:r>
              <a:rPr lang="en-US" dirty="0"/>
              <a:t> preventing other firms coming in and competing with it.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four main reasons for these barriers to entry are: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/>
              <a:t>Government restrictions on entry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/>
              <a:t>Exclusive control over a key resource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/>
              <a:t>Network externalities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b="1" dirty="0"/>
              <a:t>Natural monopoly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next few slides will examine these in detail.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Government restrictions on entry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the U.S., governments block entry in two main ways: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lphaLcPeriod"/>
            </a:pPr>
            <a:r>
              <a:rPr lang="en-US" b="1" dirty="0"/>
              <a:t>Patents and copyrights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Newly developed products like drugs are frequently granted </a:t>
            </a:r>
            <a:r>
              <a:rPr lang="en-US" b="1" i="1" dirty="0"/>
              <a:t>patents</a:t>
            </a:r>
            <a:r>
              <a:rPr lang="en-US" dirty="0"/>
              <a:t>, the exclusive right to produce a product for a period of 20 years from the date the patent is filed with the government.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Similarly, </a:t>
            </a:r>
            <a:r>
              <a:rPr lang="en-US" b="1" i="1" dirty="0"/>
              <a:t>copyrights</a:t>
            </a:r>
            <a:r>
              <a:rPr lang="en-US" dirty="0"/>
              <a:t> provide the exclusive right to produce and sell creative works like books and films.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Patents and copyrights encourage innovation and creativity, since without them, firms would not be able to substantially profit from their endeavors.</a:t>
            </a:r>
            <a:endParaRPr lang="en-US" b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lphaLcPeriod" startAt="2"/>
            </a:pPr>
            <a:r>
              <a:rPr lang="en-US" b="1" dirty="0"/>
              <a:t>Public franchises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government designation that a firm is the only legal provider of a good or service is known as a </a:t>
            </a:r>
            <a:r>
              <a:rPr lang="en-US" b="1" i="1" dirty="0"/>
              <a:t>public franchise</a:t>
            </a:r>
            <a:r>
              <a:rPr lang="en-US" dirty="0"/>
              <a:t>. These might exist, for example, in electricity or water markets.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39420</TotalTime>
  <Words>4009</Words>
  <Application>Microsoft Office PowerPoint</Application>
  <PresentationFormat>On-screen Show (4:3)</PresentationFormat>
  <Paragraphs>376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original</vt:lpstr>
      <vt:lpstr>PowerPoint Presentation</vt:lpstr>
      <vt:lpstr>Monopoly and Antitrust Policy</vt:lpstr>
      <vt:lpstr>What is monopoly and why do we study them?</vt:lpstr>
      <vt:lpstr>Is Any Firm Ever Really a Monopoly?</vt:lpstr>
      <vt:lpstr>Are there really monopolies?</vt:lpstr>
      <vt:lpstr>Is Google a monopoly?</vt:lpstr>
      <vt:lpstr>Where Do Monopolies Come From?</vt:lpstr>
      <vt:lpstr>Reasons why monopolies exist</vt:lpstr>
      <vt:lpstr>1. Government restrictions on entry</vt:lpstr>
      <vt:lpstr>Does Hasbro have a monopoly on Monopoly?</vt:lpstr>
      <vt:lpstr>2. Exclusive control over a key resource</vt:lpstr>
      <vt:lpstr>Are diamond profits forever?</vt:lpstr>
      <vt:lpstr>3. Network externalities</vt:lpstr>
      <vt:lpstr>4. Natural monopoly</vt:lpstr>
      <vt:lpstr>How Does a Monopoly Choose Price and Output?</vt:lpstr>
      <vt:lpstr>The return of marginal cost and marginal benefit</vt:lpstr>
      <vt:lpstr>Calculating a monopoly’s revenue</vt:lpstr>
      <vt:lpstr>Calculating a monopoly’s revenue—continued</vt:lpstr>
      <vt:lpstr>Proft-maximizing price and output for a monopoly</vt:lpstr>
      <vt:lpstr>Price and output for a monopoly—continued</vt:lpstr>
      <vt:lpstr>Long-run profits for a monopoly</vt:lpstr>
      <vt:lpstr>Does Monopoly Reduce Economic Efficiency?</vt:lpstr>
      <vt:lpstr>Comparing monopoly and perfect competition</vt:lpstr>
      <vt:lpstr>If a perfect competition became a monopoly…</vt:lpstr>
      <vt:lpstr>… quantity will fall and price will rise</vt:lpstr>
      <vt:lpstr>Measuring the efficiency loss from monopoly</vt:lpstr>
      <vt:lpstr>The inefficiency of monopoly</vt:lpstr>
      <vt:lpstr>How large are the efficiency losses?</vt:lpstr>
      <vt:lpstr>An argument in favor of market power</vt:lpstr>
      <vt:lpstr>Government Policy toward Monopoly</vt:lpstr>
      <vt:lpstr>Antitrust laws and antitrust enforcement</vt:lpstr>
      <vt:lpstr>Did Apple’s e-Book pricing violate the law?</vt:lpstr>
      <vt:lpstr>Mergers without efficiency gains</vt:lpstr>
      <vt:lpstr>Mergers with efficiency gains</vt:lpstr>
      <vt:lpstr>DOJ and FTC merger guidelines</vt:lpstr>
      <vt:lpstr>1. Market definition</vt:lpstr>
      <vt:lpstr>2. Measure of concentration</vt:lpstr>
      <vt:lpstr>3. Merger standards</vt:lpstr>
      <vt:lpstr>Regulating natural monopolies</vt:lpstr>
      <vt:lpstr>Regulating a natural monopoly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Sloan, Lindsey</cp:lastModifiedBy>
  <cp:revision>1537</cp:revision>
  <cp:lastPrinted>2012-08-26T22:27:34Z</cp:lastPrinted>
  <dcterms:created xsi:type="dcterms:W3CDTF">2010-11-05T19:39:20Z</dcterms:created>
  <dcterms:modified xsi:type="dcterms:W3CDTF">2014-01-14T15:07:08Z</dcterms:modified>
</cp:coreProperties>
</file>